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20"/>
  </p:notesMasterIdLst>
  <p:sldIdLst>
    <p:sldId id="256" r:id="rId2"/>
    <p:sldId id="265" r:id="rId3"/>
    <p:sldId id="285" r:id="rId4"/>
    <p:sldId id="267" r:id="rId5"/>
    <p:sldId id="268" r:id="rId6"/>
    <p:sldId id="286" r:id="rId7"/>
    <p:sldId id="269" r:id="rId8"/>
    <p:sldId id="270" r:id="rId9"/>
    <p:sldId id="271" r:id="rId10"/>
    <p:sldId id="287" r:id="rId11"/>
    <p:sldId id="274" r:id="rId12"/>
    <p:sldId id="281" r:id="rId13"/>
    <p:sldId id="278" r:id="rId14"/>
    <p:sldId id="276" r:id="rId15"/>
    <p:sldId id="277" r:id="rId16"/>
    <p:sldId id="279" r:id="rId17"/>
    <p:sldId id="284" r:id="rId18"/>
    <p:sldId id="28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  <a:srgbClr val="2A6D79"/>
    <a:srgbClr val="48AEBF"/>
    <a:srgbClr val="5D6426"/>
    <a:srgbClr val="1E3152"/>
    <a:srgbClr val="52251E"/>
    <a:srgbClr val="DFD7B3"/>
    <a:srgbClr val="888888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/>
    <p:restoredTop sz="88720"/>
  </p:normalViewPr>
  <p:slideViewPr>
    <p:cSldViewPr snapToGrid="0" snapToObjects="1">
      <p:cViewPr>
        <p:scale>
          <a:sx n="78" d="100"/>
          <a:sy n="78" d="100"/>
        </p:scale>
        <p:origin x="480" y="552"/>
      </p:cViewPr>
      <p:guideLst/>
    </p:cSldViewPr>
  </p:slideViewPr>
  <p:outlineViewPr>
    <p:cViewPr>
      <p:scale>
        <a:sx n="33" d="100"/>
        <a:sy n="33" d="100"/>
      </p:scale>
      <p:origin x="0" y="-28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3EF41-C33C-1945-99C6-8F70BA830AF9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903FC-B190-F64C-A353-4067EAF8D850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0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903FC-B190-F64C-A353-4067EAF8D85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0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2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838200" y="884778"/>
            <a:ext cx="10515600" cy="1017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500" smtClean="0"/>
              <a:t>Fare clic per modificare stile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4964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220" y="2010565"/>
            <a:ext cx="10515600" cy="402447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041400" y="900018"/>
            <a:ext cx="10515600" cy="1017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6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0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3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4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10/31/20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8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3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10/31/20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1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1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3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Rettangolo 6"/>
          <p:cNvSpPr/>
          <p:nvPr userDrawn="1"/>
        </p:nvSpPr>
        <p:spPr>
          <a:xfrm flipV="1">
            <a:off x="0" y="5925503"/>
            <a:ext cx="12192000" cy="74816"/>
          </a:xfrm>
          <a:prstGeom prst="rect">
            <a:avLst/>
          </a:prstGeom>
          <a:solidFill>
            <a:srgbClr val="48A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61" y="6218873"/>
            <a:ext cx="2077559" cy="5943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2" y="5917281"/>
            <a:ext cx="1104997" cy="104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1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49788" y="0"/>
            <a:ext cx="6042212" cy="6858000"/>
          </a:xfrm>
          <a:prstGeom prst="rect">
            <a:avLst/>
          </a:prstGeom>
          <a:solidFill>
            <a:srgbClr val="2A6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CasellaDiTesto 14"/>
          <p:cNvSpPr txBox="1"/>
          <p:nvPr/>
        </p:nvSpPr>
        <p:spPr>
          <a:xfrm>
            <a:off x="6301312" y="5604668"/>
            <a:ext cx="57293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500" kern="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UNIMED</a:t>
            </a:r>
            <a:endParaRPr lang="en-GB" sz="2500" kern="0" dirty="0" smtClean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marL="0" marR="0" lvl="0" indent="0" algn="ctr" defTabSz="45720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500" kern="0" dirty="0" smtClean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marL="0" marR="0" lvl="0" indent="0" algn="ctr" defTabSz="45720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500" kern="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30 October </a:t>
            </a:r>
            <a:r>
              <a:rPr lang="en-GB" sz="2500" kern="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2020</a:t>
            </a:r>
            <a:endParaRPr lang="en-GB" sz="2500" kern="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0"/>
            <a:ext cx="61497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Titolo 1"/>
          <p:cNvSpPr txBox="1">
            <a:spLocks/>
          </p:cNvSpPr>
          <p:nvPr/>
        </p:nvSpPr>
        <p:spPr bwMode="auto">
          <a:xfrm>
            <a:off x="221227" y="3249706"/>
            <a:ext cx="5659620" cy="195704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19974" rtl="0" eaLnBrk="0" fontAlgn="base" hangingPunct="0">
              <a:spcBef>
                <a:spcPct val="0"/>
              </a:spcBef>
              <a:spcAft>
                <a:spcPct val="0"/>
              </a:spcAft>
              <a:defRPr sz="4042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19974" rtl="0" eaLnBrk="0" fontAlgn="base" hangingPunct="0">
              <a:spcBef>
                <a:spcPct val="0"/>
              </a:spcBef>
              <a:spcAft>
                <a:spcPct val="0"/>
              </a:spcAft>
              <a:defRPr sz="4042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19974" rtl="0" eaLnBrk="0" fontAlgn="base" hangingPunct="0">
              <a:spcBef>
                <a:spcPct val="0"/>
              </a:spcBef>
              <a:spcAft>
                <a:spcPct val="0"/>
              </a:spcAft>
              <a:defRPr sz="4042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19974" rtl="0" eaLnBrk="0" fontAlgn="base" hangingPunct="0">
              <a:spcBef>
                <a:spcPct val="0"/>
              </a:spcBef>
              <a:spcAft>
                <a:spcPct val="0"/>
              </a:spcAft>
              <a:defRPr sz="4042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19974" rtl="0" eaLnBrk="0" fontAlgn="base" hangingPunct="0">
              <a:spcBef>
                <a:spcPct val="0"/>
              </a:spcBef>
              <a:spcAft>
                <a:spcPct val="0"/>
              </a:spcAft>
              <a:defRPr sz="4042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19974" algn="ctr" defTabSz="419974" rtl="0" fontAlgn="base">
              <a:spcBef>
                <a:spcPct val="0"/>
              </a:spcBef>
              <a:spcAft>
                <a:spcPct val="0"/>
              </a:spcAft>
              <a:defRPr sz="4042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839947" algn="ctr" defTabSz="419974" rtl="0" fontAlgn="base">
              <a:spcBef>
                <a:spcPct val="0"/>
              </a:spcBef>
              <a:spcAft>
                <a:spcPct val="0"/>
              </a:spcAft>
              <a:defRPr sz="4042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259921" algn="ctr" defTabSz="419974" rtl="0" fontAlgn="base">
              <a:spcBef>
                <a:spcPct val="0"/>
              </a:spcBef>
              <a:spcAft>
                <a:spcPct val="0"/>
              </a:spcAft>
              <a:defRPr sz="4042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679892" algn="ctr" defTabSz="419974" rtl="0" fontAlgn="base">
              <a:spcBef>
                <a:spcPct val="0"/>
              </a:spcBef>
              <a:spcAft>
                <a:spcPct val="0"/>
              </a:spcAft>
              <a:defRPr sz="4042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Innovative digital skills and teaching methods for effective health education in Lebanon and Syria</a:t>
            </a:r>
            <a:endParaRPr lang="en-GB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39" y="0"/>
            <a:ext cx="3750996" cy="3550474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295339" y="868274"/>
            <a:ext cx="5735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4000" kern="0" noProof="0" dirty="0" smtClean="0">
              <a:solidFill>
                <a:prstClr val="white"/>
              </a:solidFill>
              <a:latin typeface="Impact" charset="0"/>
              <a:ea typeface="Impact" charset="0"/>
              <a:cs typeface="Impact" charset="0"/>
            </a:endParaRP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4000" kern="0" dirty="0">
              <a:solidFill>
                <a:prstClr val="white"/>
              </a:solidFill>
              <a:latin typeface="Impact" charset="0"/>
              <a:ea typeface="Impact" charset="0"/>
              <a:cs typeface="Impact" charset="0"/>
            </a:endParaRP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noProof="0" dirty="0" smtClean="0">
                <a:solidFill>
                  <a:prstClr val="white"/>
                </a:solidFill>
                <a:latin typeface="Impact" charset="0"/>
                <a:ea typeface="Impact" charset="0"/>
                <a:cs typeface="Impact" charset="0"/>
              </a:rPr>
              <a:t>WP4 Q&amp;A</a:t>
            </a:r>
            <a:endParaRPr lang="en-GB" sz="4000" kern="0" noProof="0" dirty="0" smtClean="0">
              <a:solidFill>
                <a:prstClr val="white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30" y="5471651"/>
            <a:ext cx="2906775" cy="831587"/>
          </a:xfrm>
          <a:prstGeom prst="rect">
            <a:avLst/>
          </a:prstGeom>
        </p:spPr>
      </p:pic>
      <p:pic>
        <p:nvPicPr>
          <p:cNvPr id="9" name="image1.png"/>
          <p:cNvPicPr/>
          <p:nvPr/>
        </p:nvPicPr>
        <p:blipFill rotWithShape="1">
          <a:blip r:embed="rId4"/>
          <a:srcRect r="62932"/>
          <a:stretch/>
        </p:blipFill>
        <p:spPr>
          <a:xfrm>
            <a:off x="8545743" y="3550474"/>
            <a:ext cx="1234486" cy="179936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82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6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220792" y="1490008"/>
            <a:ext cx="117504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4000" kern="0" dirty="0">
              <a:solidFill>
                <a:prstClr val="white"/>
              </a:solidFill>
              <a:latin typeface="Impact" charset="0"/>
              <a:ea typeface="Impact" charset="0"/>
              <a:cs typeface="Impact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kern="0" dirty="0" smtClean="0">
                <a:solidFill>
                  <a:prstClr val="white"/>
                </a:solidFill>
                <a:latin typeface="Impact" charset="0"/>
                <a:ea typeface="Impact" charset="0"/>
                <a:cs typeface="Impact" charset="0"/>
              </a:rPr>
              <a:t>3.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kern="0" dirty="0" smtClean="0">
                <a:solidFill>
                  <a:prstClr val="white"/>
                </a:solidFill>
                <a:latin typeface="Impact" charset="0"/>
                <a:ea typeface="Impact" charset="0"/>
                <a:cs typeface="Impact" charset="0"/>
              </a:rPr>
              <a:t>Evaluation </a:t>
            </a:r>
            <a:r>
              <a:rPr lang="en-GB" sz="4000" kern="0" dirty="0">
                <a:solidFill>
                  <a:prstClr val="white"/>
                </a:solidFill>
                <a:latin typeface="Impact" charset="0"/>
                <a:ea typeface="Impact" charset="0"/>
                <a:cs typeface="Impact" charset="0"/>
              </a:rPr>
              <a:t>of Fields Visits and Training Workshops</a:t>
            </a:r>
            <a:r>
              <a:rPr lang="en-GB" sz="4000" kern="0" dirty="0">
                <a:solidFill>
                  <a:prstClr val="white"/>
                </a:solidFill>
                <a:latin typeface="Impact" charset="0"/>
                <a:ea typeface="Impact" charset="0"/>
                <a:cs typeface="Impact" charset="0"/>
              </a:rPr>
              <a:t> partners’ meetings</a:t>
            </a:r>
          </a:p>
        </p:txBody>
      </p:sp>
    </p:spTree>
    <p:extLst>
      <p:ext uri="{BB962C8B-B14F-4D97-AF65-F5344CB8AC3E}">
        <p14:creationId xmlns:p14="http://schemas.microsoft.com/office/powerpoint/2010/main" val="14321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3000" dirty="0"/>
              <a:t>Field visit and Training Workshop (10-13 June 2019, Genoa, Italy</a:t>
            </a:r>
            <a:r>
              <a:rPr lang="en-GB" sz="3000" dirty="0" smtClean="0"/>
              <a:t>)</a:t>
            </a:r>
            <a:endParaRPr lang="en-GB" sz="3000" dirty="0"/>
          </a:p>
        </p:txBody>
      </p:sp>
      <p:pic>
        <p:nvPicPr>
          <p:cNvPr id="2054" name="Picture 6" descr="https://lh3.googleusercontent.com/JXhXvUFLNTdyhmB3dfXVKk_BCij6r7dyrXsCAwYVIqYxHHQHz2-TKrT0jYI-apq1tHGvt72UZ7VJr008ggHrn-78E_Oc8C9tiq5zioBigxmpViEUkEVLUD1vPuh9BeVCyWyJRg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89" y="1825625"/>
            <a:ext cx="8246622" cy="40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9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3000" dirty="0"/>
              <a:t>Field visit and Training Workshop (10-12 September 2019, Santiago de Compostela, Spain</a:t>
            </a:r>
            <a:r>
              <a:rPr lang="en-GB" sz="3000" dirty="0" smtClean="0"/>
              <a:t>)</a:t>
            </a:r>
            <a:endParaRPr lang="en-GB" sz="3000" dirty="0"/>
          </a:p>
        </p:txBody>
      </p:sp>
      <p:pic>
        <p:nvPicPr>
          <p:cNvPr id="5122" name="Picture 2" descr="https://lh6.googleusercontent.com/SxjNxaAu60cu9McpSqJYPErz1DI2L3hUKNwzdPcWAZCJV-40Tl3iGyKygQWfE7j_qvDwlig8lMDDq7KSKlvrGxMZBRryQZlmkseSZhifPkAp2wokw6EkpuNT6lUwwIeRs035ce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89" y="1825622"/>
            <a:ext cx="8246621" cy="40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5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/Users/admin/Downloads/chart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25" y="1825625"/>
            <a:ext cx="8250950" cy="40137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GB" sz="3000" dirty="0"/>
              <a:t>Training of Trainers (3-5 March 2020, Beirut, </a:t>
            </a:r>
            <a:r>
              <a:rPr lang="en-GB" sz="3000"/>
              <a:t>Lebanon</a:t>
            </a:r>
            <a:r>
              <a:rPr lang="en-GB" sz="3000" smtClean="0"/>
              <a:t>)</a:t>
            </a:r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172537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3000" dirty="0"/>
              <a:t>Training of Trainers (3-5 March 2020, Beirut, Lebanon</a:t>
            </a:r>
            <a:r>
              <a:rPr lang="en-GB" sz="3000" dirty="0" smtClean="0"/>
              <a:t>)</a:t>
            </a:r>
            <a:endParaRPr lang="en-GB" sz="3000" dirty="0"/>
          </a:p>
        </p:txBody>
      </p:sp>
      <p:pic>
        <p:nvPicPr>
          <p:cNvPr id="4" name="Immagine 3" descr="/Users/admin/Downloads/chart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69" y="1825625"/>
            <a:ext cx="7951668" cy="3852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39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/Users/admin/Downloads/char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57" y="1825625"/>
            <a:ext cx="8331285" cy="40137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GB" sz="3000" dirty="0"/>
              <a:t>Training of Trainers (3-5 March 2020, Beirut, Lebanon</a:t>
            </a:r>
            <a:r>
              <a:rPr lang="en-GB" sz="3000" dirty="0" smtClean="0"/>
              <a:t>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704808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Training of </a:t>
            </a:r>
            <a:r>
              <a:rPr lang="en-GB" sz="3000" dirty="0" smtClean="0"/>
              <a:t>Trainers: Development of competences (pre and post training self-assessment)</a:t>
            </a:r>
            <a:endParaRPr lang="en-GB" sz="3000" dirty="0"/>
          </a:p>
        </p:txBody>
      </p:sp>
      <p:pic>
        <p:nvPicPr>
          <p:cNvPr id="4" name="Immagine 3" descr="/Users/admin/Downloads/chart (4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" y="2056264"/>
            <a:ext cx="6117590" cy="378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/Users/admin/Downloads/chart (3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6264"/>
            <a:ext cx="6117590" cy="3788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576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6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o 35"/>
          <p:cNvGrpSpPr/>
          <p:nvPr/>
        </p:nvGrpSpPr>
        <p:grpSpPr>
          <a:xfrm>
            <a:off x="1898484" y="1290927"/>
            <a:ext cx="2856708" cy="1428317"/>
            <a:chOff x="-8728" y="2548023"/>
            <a:chExt cx="2856708" cy="1428317"/>
          </a:xfrm>
        </p:grpSpPr>
        <p:sp>
          <p:nvSpPr>
            <p:cNvPr id="43" name="CasellaDiTesto 42"/>
            <p:cNvSpPr txBox="1"/>
            <p:nvPr/>
          </p:nvSpPr>
          <p:spPr>
            <a:xfrm>
              <a:off x="168404" y="2548023"/>
              <a:ext cx="23385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8AEBF"/>
                  </a:solidFill>
                  <a:effectLst/>
                  <a:uLnTx/>
                  <a:uFillTx/>
                  <a:ea typeface="MS PGothic" panose="020B0600070205080204" pitchFamily="34" charset="-128"/>
                </a:rPr>
                <a:t>WHO</a:t>
              </a:r>
              <a:r>
                <a:rPr kumimoji="0" lang="en-GB" sz="2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S PGothic" panose="020B0600070205080204" pitchFamily="34" charset="-128"/>
                </a:rPr>
                <a:t> </a:t>
              </a:r>
              <a:r>
                <a:rPr kumimoji="0" lang="en-GB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ea typeface="MS PGothic" panose="020B0600070205080204" pitchFamily="34" charset="-128"/>
                </a:rPr>
                <a:t>THEY ARE</a:t>
              </a: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-8728" y="3135299"/>
              <a:ext cx="1274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ea typeface="MS PGothic" panose="020B0600070205080204" pitchFamily="34" charset="-128"/>
                </a:rPr>
                <a:t>FEMALE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MS PGothic" panose="020B0600070205080204" pitchFamily="34" charset="-128"/>
                </a:rPr>
                <a:t>48</a:t>
              </a:r>
              <a:r>
                <a:rPr kumimoji="0" lang="en-GB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ea typeface="MS PGothic" panose="020B0600070205080204" pitchFamily="34" charset="-128"/>
                </a:rPr>
                <a:t>%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MS PGothic" panose="020B0600070205080204" pitchFamily="34" charset="-128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1573208" y="3135298"/>
              <a:ext cx="1274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ea typeface="MS PGothic" panose="020B0600070205080204" pitchFamily="34" charset="-128"/>
                </a:rPr>
                <a:t>MALE</a:t>
              </a:r>
            </a:p>
            <a:p>
              <a:pPr marL="0" marR="0" lvl="0" indent="0" algn="ctr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a typeface="MS PGothic" panose="020B0600070205080204" pitchFamily="34" charset="-128"/>
                </a:rPr>
                <a:t>52</a:t>
              </a:r>
              <a:r>
                <a:rPr kumimoji="0" lang="en-GB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ea typeface="MS PGothic" panose="020B0600070205080204" pitchFamily="34" charset="-128"/>
                </a:rPr>
                <a:t>%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MS PGothic" panose="020B0600070205080204" pitchFamily="34" charset="-128"/>
              </a:endParaRPr>
            </a:p>
          </p:txBody>
        </p:sp>
        <p:pic>
          <p:nvPicPr>
            <p:cNvPr id="46" name="Immagine 45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31"/>
            <a:stretch/>
          </p:blipFill>
          <p:spPr>
            <a:xfrm>
              <a:off x="776104" y="2888080"/>
              <a:ext cx="1319605" cy="1088260"/>
            </a:xfrm>
            <a:prstGeom prst="rect">
              <a:avLst/>
            </a:prstGeom>
          </p:spPr>
        </p:pic>
      </p:grpSp>
      <p:cxnSp>
        <p:nvCxnSpPr>
          <p:cNvPr id="39" name="Connettore 1 38"/>
          <p:cNvCxnSpPr/>
          <p:nvPr/>
        </p:nvCxnSpPr>
        <p:spPr>
          <a:xfrm>
            <a:off x="1807981" y="1362258"/>
            <a:ext cx="0" cy="1162275"/>
          </a:xfrm>
          <a:prstGeom prst="line">
            <a:avLst/>
          </a:prstGeom>
          <a:noFill/>
          <a:ln w="12700" cap="flat" cmpd="sng" algn="ctr">
            <a:solidFill>
              <a:srgbClr val="48AEBF"/>
            </a:solidFill>
            <a:prstDash val="solid"/>
          </a:ln>
          <a:effectLst/>
        </p:spPr>
      </p:cxnSp>
      <p:sp>
        <p:nvSpPr>
          <p:cNvPr id="41" name="CasellaDiTesto 40"/>
          <p:cNvSpPr txBox="1"/>
          <p:nvPr/>
        </p:nvSpPr>
        <p:spPr>
          <a:xfrm>
            <a:off x="298501" y="1838823"/>
            <a:ext cx="135498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 smtClean="0">
                <a:solidFill>
                  <a:srgbClr val="48AEBF"/>
                </a:solidFill>
                <a:ea typeface="MS PGothic" panose="020B0600070205080204" pitchFamily="34" charset="-128"/>
              </a:rPr>
              <a:t>44</a:t>
            </a:r>
          </a:p>
          <a:p>
            <a:pPr algn="ctr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GB" kern="0" dirty="0" smtClean="0">
                <a:solidFill>
                  <a:srgbClr val="616161"/>
                </a:solidFill>
                <a:ea typeface="MS PGothic" panose="020B0600070205080204" pitchFamily="34" charset="-128"/>
              </a:rPr>
              <a:t>participants</a:t>
            </a:r>
            <a:endParaRPr lang="en-GB" kern="0" dirty="0">
              <a:solidFill>
                <a:srgbClr val="616161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1520"/>
            <a:ext cx="12191999" cy="935171"/>
          </a:xfrm>
          <a:prstGeom prst="rect">
            <a:avLst/>
          </a:prstGeom>
          <a:solidFill>
            <a:srgbClr val="2A6D7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7839" y="129615"/>
            <a:ext cx="1207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prstClr val="white"/>
                </a:solidFill>
                <a:latin typeface="Impact" charset="0"/>
                <a:ea typeface="Impact" charset="0"/>
                <a:cs typeface="Impact" charset="0"/>
              </a:rPr>
              <a:t>Participants’ profile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698883" y="1294072"/>
            <a:ext cx="428508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48AEBF"/>
                </a:solidFill>
                <a:effectLst/>
                <a:uLnTx/>
                <a:uFillTx/>
                <a:ea typeface="MS PGothic" panose="020B0600070205080204" pitchFamily="34" charset="-128"/>
              </a:rPr>
              <a:t>WHERE</a:t>
            </a:r>
            <a:r>
              <a:rPr kumimoji="0" lang="en-GB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MS PGothic" panose="020B0600070205080204" pitchFamily="34" charset="-128"/>
              </a:rPr>
              <a:t> </a:t>
            </a:r>
            <a:r>
              <a:rPr kumimoji="0" lang="en-GB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MS PGothic" panose="020B0600070205080204" pitchFamily="34" charset="-128"/>
              </a:rPr>
              <a:t>THEY COME FROM</a:t>
            </a:r>
          </a:p>
        </p:txBody>
      </p:sp>
      <p:pic>
        <p:nvPicPr>
          <p:cNvPr id="1026" name="Picture 2" descr="https://lh5.googleusercontent.com/zhISs9B-KqZbSQggOUie6OPSIzMUyRA-XbZ9zQ3K4_lLus6P1YelPBlOdDZepRk0YeDb3O4H-14cI1Zu84z_2sRw5Xx9BpcBifFJUJ458-YRMUvoW-R-PuzOrAyIPIuT0Qlfz-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" y="2751293"/>
            <a:ext cx="5105568" cy="316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Oz9fzspJ1JhZjHJMXmJwjwWolI7yiqeRHJYQYzbjhONoYU_DbH956naln3x1Xfm5yVuNDwz0SQX5D_RPysjON5J-bRKEb5ZwskLBzC14u1ta-ZynlxqTr15IlUsfEjOA_6Ichv7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979" y="1044283"/>
            <a:ext cx="2917993" cy="18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uNDpX6rBiSBne5KSre834EsBzy4KUcgoKlrD8sCCSP_zTGHiI_tJ-vJjav1naQ-5hDOnX-BYNNxaXz_5gyc4ZhMs5Vqoqy2UAh4z9FePlVZJMbJfLcvWMNCGA1q5RKsyTVLcMeY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865" y="2872354"/>
            <a:ext cx="2934295" cy="18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4740307" y="1730600"/>
          <a:ext cx="4243658" cy="140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829"/>
                <a:gridCol w="2121829"/>
              </a:tblGrid>
              <a:tr h="421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61616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LEBANON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61616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SYRIA </a:t>
                      </a:r>
                      <a:endParaRPr lang="en-GB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0369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rgbClr val="61616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Lebanese University</a:t>
                      </a:r>
                    </a:p>
                    <a:p>
                      <a:pPr algn="ctr"/>
                      <a:r>
                        <a:rPr lang="en-US" sz="1100" kern="1200" dirty="0" smtClean="0">
                          <a:solidFill>
                            <a:srgbClr val="61616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Beirut Arab University</a:t>
                      </a:r>
                    </a:p>
                    <a:p>
                      <a:pPr algn="ctr"/>
                      <a:r>
                        <a:rPr lang="en-US" sz="1100" kern="1200" dirty="0" smtClean="0">
                          <a:solidFill>
                            <a:srgbClr val="61616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Lebanese International University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61616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Modern University for Business and Science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61616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Damascus University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61616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Arab International University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61616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University of Hama</a:t>
                      </a:r>
                    </a:p>
                    <a:p>
                      <a:pPr algn="ctr"/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1" name="Connettore 1 30"/>
          <p:cNvCxnSpPr/>
          <p:nvPr/>
        </p:nvCxnSpPr>
        <p:spPr>
          <a:xfrm>
            <a:off x="4645861" y="1385451"/>
            <a:ext cx="0" cy="1162275"/>
          </a:xfrm>
          <a:prstGeom prst="line">
            <a:avLst/>
          </a:prstGeom>
          <a:noFill/>
          <a:ln w="12700" cap="flat" cmpd="sng" algn="ctr">
            <a:solidFill>
              <a:srgbClr val="48AEBF"/>
            </a:solidFill>
            <a:prstDash val="solid"/>
          </a:ln>
          <a:effectLst/>
        </p:spPr>
      </p:cxnSp>
      <p:sp>
        <p:nvSpPr>
          <p:cNvPr id="33" name="CasellaDiTesto 32"/>
          <p:cNvSpPr txBox="1"/>
          <p:nvPr/>
        </p:nvSpPr>
        <p:spPr>
          <a:xfrm>
            <a:off x="8983964" y="5133958"/>
            <a:ext cx="292819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 smtClean="0">
                <a:solidFill>
                  <a:srgbClr val="48AEBF"/>
                </a:solidFill>
                <a:ea typeface="MS PGothic" panose="020B0600070205080204" pitchFamily="34" charset="-128"/>
              </a:rPr>
              <a:t>ONE</a:t>
            </a:r>
          </a:p>
          <a:p>
            <a:pPr algn="ctr" defTabSz="4572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GB" kern="0" dirty="0">
                <a:solidFill>
                  <a:srgbClr val="616161"/>
                </a:solidFill>
                <a:ea typeface="MS PGothic" panose="020B0600070205080204" pitchFamily="34" charset="-128"/>
              </a:rPr>
              <a:t>p</a:t>
            </a:r>
            <a:r>
              <a:rPr lang="en-GB" kern="0" dirty="0" smtClean="0">
                <a:solidFill>
                  <a:srgbClr val="616161"/>
                </a:solidFill>
                <a:ea typeface="MS PGothic" panose="020B0600070205080204" pitchFamily="34" charset="-128"/>
              </a:rPr>
              <a:t>romising community</a:t>
            </a:r>
          </a:p>
        </p:txBody>
      </p:sp>
      <p:pic>
        <p:nvPicPr>
          <p:cNvPr id="4" name="Picture 2" descr="https://lh5.googleusercontent.com/g4qkY3KLWRmomnkF1V68ddri8sOcLNtSEcM3JJnmTEoRK7Pm_T7JQCISNS1OfHGoAyJaw2hHZzXebOV3hLASJQ0HYk50Mg6jCr2vxtrSW5-Z9bIUkp8R2Hn3VlcN6Uq3B7tvZb6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60" y="3433610"/>
            <a:ext cx="3745466" cy="222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4038600" y="6218873"/>
            <a:ext cx="4114800" cy="339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2A6D79"/>
                </a:solidFill>
              </a:rPr>
              <a:t>Training in Beirut, 3-5 March 2020</a:t>
            </a:r>
            <a:endParaRPr lang="en-US" sz="1400" dirty="0">
              <a:solidFill>
                <a:srgbClr val="2A6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Highlights from the mid-term quality evaluation </a:t>
            </a:r>
            <a:r>
              <a:rPr lang="en-GB" dirty="0"/>
              <a:t>report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Evaluation period: </a:t>
            </a:r>
            <a:r>
              <a:rPr lang="en-GB" b="1" dirty="0"/>
              <a:t>15 November 2018 - 14 September </a:t>
            </a:r>
            <a:r>
              <a:rPr lang="en-GB" b="1" dirty="0" smtClean="0"/>
              <a:t>2020</a:t>
            </a:r>
          </a:p>
          <a:p>
            <a:r>
              <a:rPr lang="en-GB" dirty="0"/>
              <a:t>For the period under evaluation, the following evaluation activities have been carried </a:t>
            </a:r>
            <a:r>
              <a:rPr lang="en-GB" dirty="0" smtClean="0"/>
              <a:t>out: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dirty="0" smtClean="0"/>
              <a:t>Evaluation of partners’ meetings</a:t>
            </a:r>
            <a:endParaRPr lang="it-IT" b="1" dirty="0"/>
          </a:p>
          <a:p>
            <a:pPr lvl="2"/>
            <a:r>
              <a:rPr lang="en-GB" dirty="0" smtClean="0"/>
              <a:t>Kick-off </a:t>
            </a:r>
            <a:r>
              <a:rPr lang="en-GB" dirty="0"/>
              <a:t>meeting in </a:t>
            </a:r>
            <a:r>
              <a:rPr lang="en-GB" dirty="0" smtClean="0"/>
              <a:t>Lebanon</a:t>
            </a:r>
            <a:endParaRPr lang="it-IT" dirty="0"/>
          </a:p>
          <a:p>
            <a:pPr lvl="2"/>
            <a:r>
              <a:rPr lang="en-GB" dirty="0"/>
              <a:t>Steering </a:t>
            </a:r>
            <a:r>
              <a:rPr lang="en-GB" dirty="0"/>
              <a:t>Committee meeting in </a:t>
            </a:r>
            <a:r>
              <a:rPr lang="en-GB" dirty="0" smtClean="0"/>
              <a:t>Sweden</a:t>
            </a:r>
            <a:endParaRPr lang="it-IT" b="1" dirty="0"/>
          </a:p>
          <a:p>
            <a:pPr marL="971550" lvl="1" indent="-514350">
              <a:buFont typeface="+mj-lt"/>
              <a:buAutoNum type="arabicPeriod"/>
            </a:pPr>
            <a:r>
              <a:rPr lang="en-GB" b="1" dirty="0"/>
              <a:t>Partners</a:t>
            </a:r>
            <a:r>
              <a:rPr lang="en-GB" b="1" dirty="0"/>
              <a:t>’ survey – online </a:t>
            </a:r>
            <a:r>
              <a:rPr lang="en-GB" b="1" dirty="0"/>
              <a:t>questionnaire</a:t>
            </a:r>
            <a:endParaRPr lang="it-IT" b="1" dirty="0"/>
          </a:p>
          <a:p>
            <a:pPr marL="971550" lvl="1" indent="-514350">
              <a:buFont typeface="+mj-lt"/>
              <a:buAutoNum type="arabicPeriod"/>
            </a:pPr>
            <a:r>
              <a:rPr lang="en-GB" b="1" dirty="0" smtClean="0"/>
              <a:t>Evaluation </a:t>
            </a:r>
            <a:r>
              <a:rPr lang="en-GB" b="1" dirty="0"/>
              <a:t>of Fields Visits and Training </a:t>
            </a:r>
            <a:r>
              <a:rPr lang="en-GB" b="1" dirty="0" smtClean="0"/>
              <a:t>Workshops</a:t>
            </a:r>
          </a:p>
          <a:p>
            <a:pPr lvl="2"/>
            <a:r>
              <a:rPr lang="en-GB" dirty="0" smtClean="0"/>
              <a:t>Field </a:t>
            </a:r>
            <a:r>
              <a:rPr lang="en-GB" dirty="0"/>
              <a:t>visit and Training Workshop at the University of Genoa, </a:t>
            </a:r>
            <a:r>
              <a:rPr lang="en-GB" dirty="0" smtClean="0"/>
              <a:t>Italy</a:t>
            </a:r>
            <a:endParaRPr lang="it-IT" dirty="0" smtClean="0"/>
          </a:p>
          <a:p>
            <a:pPr lvl="2"/>
            <a:r>
              <a:rPr lang="en-GB" dirty="0" smtClean="0"/>
              <a:t>Field </a:t>
            </a:r>
            <a:r>
              <a:rPr lang="en-GB" dirty="0"/>
              <a:t>visit and Training Workshop at the University of Santiago de Compostela, </a:t>
            </a:r>
            <a:r>
              <a:rPr lang="en-GB" dirty="0" smtClean="0"/>
              <a:t>Spain</a:t>
            </a:r>
            <a:endParaRPr lang="it-IT" dirty="0" smtClean="0"/>
          </a:p>
          <a:p>
            <a:pPr lvl="2"/>
            <a:r>
              <a:rPr lang="en-GB" dirty="0" smtClean="0"/>
              <a:t>Training </a:t>
            </a:r>
            <a:r>
              <a:rPr lang="en-GB" dirty="0"/>
              <a:t>of Trainers at the Beirut Arab University, </a:t>
            </a:r>
            <a:r>
              <a:rPr lang="en-GB" dirty="0" smtClean="0"/>
              <a:t>Lebanon</a:t>
            </a: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4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6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220792" y="1490008"/>
            <a:ext cx="11750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4000" kern="0" dirty="0">
              <a:solidFill>
                <a:prstClr val="white"/>
              </a:solidFill>
              <a:latin typeface="Impact" charset="0"/>
              <a:ea typeface="Impact" charset="0"/>
              <a:cs typeface="Impact" charset="0"/>
            </a:endParaRP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noProof="0" dirty="0" smtClean="0">
                <a:solidFill>
                  <a:prstClr val="white"/>
                </a:solidFill>
                <a:latin typeface="Impact" charset="0"/>
                <a:ea typeface="Impact" charset="0"/>
                <a:cs typeface="Impact" charset="0"/>
              </a:rPr>
              <a:t>1.</a:t>
            </a: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noProof="0" dirty="0" smtClean="0">
                <a:solidFill>
                  <a:prstClr val="white"/>
                </a:solidFill>
                <a:latin typeface="Impact" charset="0"/>
                <a:ea typeface="Impact" charset="0"/>
                <a:cs typeface="Impact" charset="0"/>
              </a:rPr>
              <a:t>Evaluation of partners’ meetings</a:t>
            </a:r>
            <a:endParaRPr lang="en-GB" sz="4000" kern="0" noProof="0" dirty="0" smtClean="0">
              <a:solidFill>
                <a:prstClr val="white"/>
              </a:solidFill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3000" b="1" dirty="0"/>
              <a:t>Kick off Meeting </a:t>
            </a:r>
            <a:r>
              <a:rPr lang="en-GB" sz="3000" b="1"/>
              <a:t>(</a:t>
            </a:r>
            <a:r>
              <a:rPr lang="en-GB" sz="3000" b="1" smtClean="0"/>
              <a:t>Feb </a:t>
            </a:r>
            <a:r>
              <a:rPr lang="en-GB" sz="3000" b="1" dirty="0"/>
              <a:t>28th - March 2nd </a:t>
            </a:r>
            <a:r>
              <a:rPr lang="en-GB" sz="3000" b="1"/>
              <a:t>2019 </a:t>
            </a:r>
            <a:r>
              <a:rPr lang="en-GB" sz="3000" b="1" smtClean="0"/>
              <a:t>- </a:t>
            </a:r>
            <a:r>
              <a:rPr lang="en-GB" sz="3000" b="1" dirty="0"/>
              <a:t>Beirut, Lebanon</a:t>
            </a:r>
            <a:r>
              <a:rPr lang="en-GB" sz="3000" b="1" dirty="0" smtClean="0"/>
              <a:t>)</a:t>
            </a:r>
            <a:endParaRPr lang="en-GB" sz="3000" dirty="0"/>
          </a:p>
        </p:txBody>
      </p:sp>
      <p:pic>
        <p:nvPicPr>
          <p:cNvPr id="4" name="image2.png" descr="Chart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65555" y="1825625"/>
            <a:ext cx="7860890" cy="40137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8955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3000" b="1" dirty="0"/>
              <a:t>Steering Committee Meeting (</a:t>
            </a:r>
            <a:r>
              <a:rPr lang="en-GB" sz="3000" b="1"/>
              <a:t>27-30 </a:t>
            </a:r>
            <a:r>
              <a:rPr lang="en-GB" sz="3000" b="1" smtClean="0"/>
              <a:t>Nov </a:t>
            </a:r>
            <a:r>
              <a:rPr lang="en-GB" sz="3000" b="1" dirty="0"/>
              <a:t>2019, </a:t>
            </a:r>
            <a:r>
              <a:rPr lang="en-GB" sz="3000" b="1"/>
              <a:t>Sweden</a:t>
            </a:r>
            <a:r>
              <a:rPr lang="en-GB" sz="3000" b="1" smtClean="0"/>
              <a:t>)</a:t>
            </a:r>
            <a:endParaRPr lang="en-GB" sz="3000" b="1"/>
          </a:p>
        </p:txBody>
      </p:sp>
      <p:pic>
        <p:nvPicPr>
          <p:cNvPr id="4" name="image8.png" descr="Grafico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72929" y="1825625"/>
            <a:ext cx="7846141" cy="40137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3073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6D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220792" y="1490008"/>
            <a:ext cx="11750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4000" kern="0" dirty="0">
              <a:solidFill>
                <a:prstClr val="white"/>
              </a:solidFill>
              <a:latin typeface="Impact" charset="0"/>
              <a:ea typeface="Impact" charset="0"/>
              <a:cs typeface="Impact" charset="0"/>
            </a:endParaRP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noProof="0" dirty="0" smtClean="0">
                <a:solidFill>
                  <a:prstClr val="white"/>
                </a:solidFill>
                <a:latin typeface="Impact" charset="0"/>
                <a:ea typeface="Impact" charset="0"/>
                <a:cs typeface="Impact" charset="0"/>
              </a:rPr>
              <a:t>2.</a:t>
            </a:r>
          </a:p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prstClr val="white"/>
                </a:solidFill>
                <a:latin typeface="Impact" charset="0"/>
                <a:ea typeface="Impact" charset="0"/>
                <a:cs typeface="Impact" charset="0"/>
              </a:rPr>
              <a:t>Partners’ Survey</a:t>
            </a:r>
            <a:endParaRPr lang="en-GB" sz="4000" kern="0" noProof="0" dirty="0" smtClean="0">
              <a:solidFill>
                <a:prstClr val="white"/>
              </a:solidFill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b="1" dirty="0" smtClean="0"/>
              <a:t>Relevance of the project</a:t>
            </a:r>
            <a:endParaRPr lang="en-GB" sz="3000" b="1" dirty="0"/>
          </a:p>
        </p:txBody>
      </p:sp>
      <p:pic>
        <p:nvPicPr>
          <p:cNvPr id="5" name="image9.png" descr="Chart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3089" y="2030077"/>
            <a:ext cx="11245821" cy="360481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6928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506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000" b="1" dirty="0"/>
              <a:t>Quality </a:t>
            </a:r>
            <a:r>
              <a:rPr lang="en-GB" sz="3000" b="1" dirty="0" smtClean="0"/>
              <a:t>of</a:t>
            </a:r>
            <a:br>
              <a:rPr lang="en-GB" sz="3000" b="1" dirty="0" smtClean="0"/>
            </a:br>
            <a:r>
              <a:rPr lang="en-GB" sz="3000" b="1" dirty="0" smtClean="0"/>
              <a:t>the </a:t>
            </a:r>
            <a:r>
              <a:rPr lang="en-GB" sz="3000" b="1" dirty="0"/>
              <a:t>project </a:t>
            </a:r>
            <a:r>
              <a:rPr lang="en-GB" sz="3000" b="1" dirty="0" smtClean="0"/>
              <a:t>implementation</a:t>
            </a:r>
            <a:endParaRPr lang="en-GB" sz="3000" b="1" dirty="0"/>
          </a:p>
        </p:txBody>
      </p:sp>
      <p:pic>
        <p:nvPicPr>
          <p:cNvPr id="4" name="image5.png" descr="Chart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24655" y="32658"/>
            <a:ext cx="7267346" cy="583934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7164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b="1" dirty="0" smtClean="0"/>
              <a:t>Dissemination</a:t>
            </a:r>
            <a:endParaRPr lang="en-GB" sz="3000" b="1" dirty="0"/>
          </a:p>
        </p:txBody>
      </p:sp>
      <p:pic>
        <p:nvPicPr>
          <p:cNvPr id="4" name="image6.png" descr="Chart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85157" y="1933487"/>
            <a:ext cx="9021685" cy="37979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6643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2527</TotalTime>
  <Words>304</Words>
  <Application>Microsoft Macintosh PowerPoint</Application>
  <PresentationFormat>Widescreen</PresentationFormat>
  <Paragraphs>60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Calibri</vt:lpstr>
      <vt:lpstr>Calibri Light</vt:lpstr>
      <vt:lpstr>Impact</vt:lpstr>
      <vt:lpstr>MS PGothic</vt:lpstr>
      <vt:lpstr>ＭＳ Ｐゴシック</vt:lpstr>
      <vt:lpstr>Arial</vt:lpstr>
      <vt:lpstr>Tema di Office</vt:lpstr>
      <vt:lpstr>Presentazione di PowerPoint</vt:lpstr>
      <vt:lpstr>Highlights from the mid-term quality evaluation report</vt:lpstr>
      <vt:lpstr>Presentazione di PowerPoint</vt:lpstr>
      <vt:lpstr>Kick off Meeting (Feb 28th - March 2nd 2019 - Beirut, Lebanon)</vt:lpstr>
      <vt:lpstr>Steering Committee Meeting (27-30 Nov 2019, Sweden)</vt:lpstr>
      <vt:lpstr>Presentazione di PowerPoint</vt:lpstr>
      <vt:lpstr>Relevance of the project</vt:lpstr>
      <vt:lpstr>Quality of the project implementation</vt:lpstr>
      <vt:lpstr>Dissemination</vt:lpstr>
      <vt:lpstr>Presentazione di PowerPoint</vt:lpstr>
      <vt:lpstr>Field visit and Training Workshop (10-13 June 2019, Genoa, Italy)</vt:lpstr>
      <vt:lpstr>Field visit and Training Workshop (10-12 September 2019, Santiago de Compostela, Spain)</vt:lpstr>
      <vt:lpstr>Training of Trainers (3-5 March 2020, Beirut, Lebanon)</vt:lpstr>
      <vt:lpstr>Training of Trainers (3-5 March 2020, Beirut, Lebanon)</vt:lpstr>
      <vt:lpstr>Training of Trainers (3-5 March 2020, Beirut, Lebanon)</vt:lpstr>
      <vt:lpstr>Training of Trainers: Development of competences (pre and post training self-assessment)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Dissemination</dc:title>
  <dc:creator>Utente di Microsoft Office</dc:creator>
  <cp:lastModifiedBy>Cristina Stefanelli</cp:lastModifiedBy>
  <cp:revision>119</cp:revision>
  <dcterms:created xsi:type="dcterms:W3CDTF">2018-02-25T14:56:22Z</dcterms:created>
  <dcterms:modified xsi:type="dcterms:W3CDTF">2020-10-31T14:46:23Z</dcterms:modified>
</cp:coreProperties>
</file>